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3c7614e3a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3c7614e3a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23be9da68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23be9da68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23be9da68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23be9da68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3d15c535d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3d15c535d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3d15c535d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3d15c535d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3be9da686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3be9da686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3d4d1bb8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3d4d1bb8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3be9da6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3be9da6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333333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Therefore, banks must have a risk prediction model and be able to classify the most relative characteristics that are indicative of people who have a higher probability of default on credit looking at features such as education, sex, civil situation and checking their importance.</a:t>
            </a:r>
            <a:endParaRPr sz="135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23c7614e3a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23c7614e3a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There is no remarkable difference in these variables, which means other features are major factors for defaulting, gender, marriage and education are not relevant features for default prediction.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3be9da68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3be9da68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3c7614e3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3c7614e3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23c7614e3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23c7614e3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3d15c535d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23d15c535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23be9da68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23be9da68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jpg"/><Relationship Id="rId4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7" Type="http://schemas.openxmlformats.org/officeDocument/2006/relationships/image" Target="../media/image7.png"/><Relationship Id="rId8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1705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300">
                <a:latin typeface="Times New Roman"/>
                <a:ea typeface="Times New Roman"/>
                <a:cs typeface="Times New Roman"/>
                <a:sym typeface="Times New Roman"/>
              </a:rPr>
              <a:t>Statistical &amp; Machine Learning Group Project </a:t>
            </a:r>
            <a:endParaRPr sz="3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00">
                <a:latin typeface="Times New Roman"/>
                <a:ea typeface="Times New Roman"/>
                <a:cs typeface="Times New Roman"/>
                <a:sym typeface="Times New Roman"/>
              </a:rPr>
              <a:t>Group 10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30200" y="3931275"/>
            <a:ext cx="3852900" cy="6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712">
                <a:latin typeface="Times New Roman"/>
                <a:ea typeface="Times New Roman"/>
                <a:cs typeface="Times New Roman"/>
                <a:sym typeface="Times New Roman"/>
              </a:rPr>
              <a:t>Marijose Marcos I</a:t>
            </a:r>
            <a:r>
              <a:rPr lang="es" sz="1712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71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712">
                <a:latin typeface="Times New Roman"/>
                <a:ea typeface="Times New Roman"/>
                <a:cs typeface="Times New Roman"/>
                <a:sym typeface="Times New Roman"/>
              </a:rPr>
              <a:t>Kamalakannan Thayanidhi</a:t>
            </a:r>
            <a:endParaRPr sz="1712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s" sz="1712">
                <a:latin typeface="Times New Roman"/>
                <a:ea typeface="Times New Roman"/>
                <a:cs typeface="Times New Roman"/>
                <a:sym typeface="Times New Roman"/>
              </a:rPr>
              <a:t>Swasthik Vellingirikowsalya</a:t>
            </a:r>
            <a:endParaRPr sz="1712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Modeling &amp; Experimental Setup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22"/>
          <p:cNvSpPr txBox="1"/>
          <p:nvPr>
            <p:ph idx="1" type="body"/>
          </p:nvPr>
        </p:nvSpPr>
        <p:spPr>
          <a:xfrm>
            <a:off x="1217150" y="1091275"/>
            <a:ext cx="7038900" cy="321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Nested Cross validation is used to optimize the hyperparameters of the models and to evaluate and compare tuned machine learning models.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The outer cross validation is 5 fold and the inner one is 3 fold.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parameter values</a:t>
            </a: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 used in Grid Search for Gradient Boosting are,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n_estimators =  50,100,500,1000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max_depth = 5,7,10,12,15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learning_rate = 0.001,0.01,0.1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The parameter values used for Random Forests are,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n_estimators = 10,100,500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max_features = 2,4,6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Experimental Setup Results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23"/>
          <p:cNvSpPr txBox="1"/>
          <p:nvPr>
            <p:ph idx="1" type="body"/>
          </p:nvPr>
        </p:nvSpPr>
        <p:spPr>
          <a:xfrm>
            <a:off x="954350" y="1567550"/>
            <a:ext cx="7382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Based on the results, the gradient boosting has the highest mean test AUC and hence selected as the best model model for final prediction.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Final parameters selected for Gradient Boosting are: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spcBef>
                <a:spcPts val="1200"/>
              </a:spcBef>
              <a:spcAft>
                <a:spcPts val="0"/>
              </a:spcAft>
              <a:buSzPts val="1500"/>
              <a:buFont typeface="Times New Roman"/>
              <a:buChar char="○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 Learning_rate = 0.01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○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max_depth = 5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○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Number_of_estimators = 500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0" name="Google Shape;2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4625" y="2571750"/>
            <a:ext cx="4035750" cy="179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6" name="Google Shape;216;p24"/>
          <p:cNvSpPr txBox="1"/>
          <p:nvPr>
            <p:ph idx="1" type="body"/>
          </p:nvPr>
        </p:nvSpPr>
        <p:spPr>
          <a:xfrm>
            <a:off x="1269200" y="1116150"/>
            <a:ext cx="6364800" cy="14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We can clearly see that the training score is maximum and the Cross - Validation Score could be improved by giving more samples to train for the model.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The Graph on the right shows us how much time was required to train the models for each training size.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7" name="Google Shape;2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9875" y="2814175"/>
            <a:ext cx="2716824" cy="194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4250" y="2814175"/>
            <a:ext cx="2312930" cy="194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Feature Importance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651775"/>
            <a:ext cx="4418574" cy="217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837100" y="1651775"/>
            <a:ext cx="4150200" cy="24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29"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s" sz="1429">
                <a:latin typeface="Times New Roman"/>
                <a:ea typeface="Times New Roman"/>
                <a:cs typeface="Times New Roman"/>
                <a:sym typeface="Times New Roman"/>
              </a:rPr>
              <a:t>Features are ordered by how much they influenced the model’s prediction.</a:t>
            </a:r>
            <a:endParaRPr sz="142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29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s" sz="1429">
                <a:latin typeface="Times New Roman"/>
                <a:ea typeface="Times New Roman"/>
                <a:cs typeface="Times New Roman"/>
                <a:sym typeface="Times New Roman"/>
              </a:rPr>
              <a:t> The Top 5 Features are  - </a:t>
            </a:r>
            <a:endParaRPr sz="142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9343" lvl="0" marL="457200" rtl="0" algn="l">
              <a:spcBef>
                <a:spcPts val="1200"/>
              </a:spcBef>
              <a:spcAft>
                <a:spcPts val="0"/>
              </a:spcAft>
              <a:buSzPts val="1429"/>
              <a:buFont typeface="Times New Roman"/>
              <a:buAutoNum type="arabicParenR"/>
            </a:pPr>
            <a:r>
              <a:rPr lang="es" sz="1429">
                <a:latin typeface="Times New Roman"/>
                <a:ea typeface="Times New Roman"/>
                <a:cs typeface="Times New Roman"/>
                <a:sym typeface="Times New Roman"/>
              </a:rPr>
              <a:t>Average Months Delay in Payment </a:t>
            </a:r>
            <a:endParaRPr sz="142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9343" lvl="0" marL="457200" rtl="0" algn="l">
              <a:spcBef>
                <a:spcPts val="0"/>
              </a:spcBef>
              <a:spcAft>
                <a:spcPts val="0"/>
              </a:spcAft>
              <a:buSzPts val="1429"/>
              <a:buFont typeface="Times New Roman"/>
              <a:buAutoNum type="arabicParenR"/>
            </a:pPr>
            <a:r>
              <a:rPr lang="es" sz="1429">
                <a:latin typeface="Times New Roman"/>
                <a:ea typeface="Times New Roman"/>
                <a:cs typeface="Times New Roman"/>
                <a:sym typeface="Times New Roman"/>
              </a:rPr>
              <a:t>Payment Delay of 4 months</a:t>
            </a:r>
            <a:endParaRPr sz="142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9343" lvl="0" marL="457200" rtl="0" algn="l">
              <a:spcBef>
                <a:spcPts val="0"/>
              </a:spcBef>
              <a:spcAft>
                <a:spcPts val="0"/>
              </a:spcAft>
              <a:buSzPts val="1429"/>
              <a:buFont typeface="Times New Roman"/>
              <a:buAutoNum type="arabicParenR"/>
            </a:pPr>
            <a:r>
              <a:rPr lang="es" sz="1429">
                <a:latin typeface="Times New Roman"/>
                <a:ea typeface="Times New Roman"/>
                <a:cs typeface="Times New Roman"/>
                <a:sym typeface="Times New Roman"/>
              </a:rPr>
              <a:t>Maximum Months of Delay in Payment</a:t>
            </a:r>
            <a:endParaRPr sz="142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9343" lvl="0" marL="457200" rtl="0" algn="l">
              <a:spcBef>
                <a:spcPts val="0"/>
              </a:spcBef>
              <a:spcAft>
                <a:spcPts val="0"/>
              </a:spcAft>
              <a:buSzPts val="1429"/>
              <a:buFont typeface="Times New Roman"/>
              <a:buAutoNum type="arabicParenR"/>
            </a:pPr>
            <a:r>
              <a:rPr lang="es" sz="1429">
                <a:latin typeface="Times New Roman"/>
                <a:ea typeface="Times New Roman"/>
                <a:cs typeface="Times New Roman"/>
                <a:sym typeface="Times New Roman"/>
              </a:rPr>
              <a:t>Payment Status in September</a:t>
            </a:r>
            <a:endParaRPr sz="142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9343" lvl="0" marL="457200" rtl="0" algn="l">
              <a:spcBef>
                <a:spcPts val="0"/>
              </a:spcBef>
              <a:spcAft>
                <a:spcPts val="0"/>
              </a:spcAft>
              <a:buSzPts val="1429"/>
              <a:buFont typeface="Times New Roman"/>
              <a:buAutoNum type="arabicParenR"/>
            </a:pPr>
            <a:r>
              <a:rPr lang="es" sz="1429">
                <a:latin typeface="Times New Roman"/>
                <a:ea typeface="Times New Roman"/>
                <a:cs typeface="Times New Roman"/>
                <a:sym typeface="Times New Roman"/>
              </a:rPr>
              <a:t>Limit Balance of Customer</a:t>
            </a:r>
            <a:endParaRPr sz="1429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Interpretation</a:t>
            </a: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1" name="Google Shape;231;p26"/>
          <p:cNvPicPr preferRelativeResize="0"/>
          <p:nvPr/>
        </p:nvPicPr>
        <p:blipFill rotWithShape="1">
          <a:blip r:embed="rId3">
            <a:alphaModFix/>
          </a:blip>
          <a:srcRect b="2259" l="11171" r="5020" t="4002"/>
          <a:stretch/>
        </p:blipFill>
        <p:spPr>
          <a:xfrm>
            <a:off x="5425900" y="1307850"/>
            <a:ext cx="3665425" cy="302601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6"/>
          <p:cNvSpPr txBox="1"/>
          <p:nvPr>
            <p:ph idx="1" type="body"/>
          </p:nvPr>
        </p:nvSpPr>
        <p:spPr>
          <a:xfrm>
            <a:off x="842800" y="1307850"/>
            <a:ext cx="4583100" cy="32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The Higher the Average Delay of Payment the higher the probability of default of Credit Card.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When the Payment delay is at 4 months there is higher probability of Default in the coming month.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The Higher the Maximum Delay of Payment the higher the probability of default.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When the Payment Months delay is higher there is probability of Default in the coming month. 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The Higher the Limit Balance the lesser is the probability of Default 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Q &amp; 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8" name="Google Shape;2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5225" y="1154350"/>
            <a:ext cx="4848950" cy="338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idx="1" type="subTitle"/>
          </p:nvPr>
        </p:nvSpPr>
        <p:spPr>
          <a:xfrm>
            <a:off x="916550" y="4076050"/>
            <a:ext cx="21150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Times New Roman"/>
                <a:ea typeface="Times New Roman"/>
                <a:cs typeface="Times New Roman"/>
                <a:sym typeface="Times New Roman"/>
              </a:rPr>
              <a:t>Swasthik Vellingiri Kowsalya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1" name="Google Shape;141;p14"/>
          <p:cNvPicPr preferRelativeResize="0"/>
          <p:nvPr/>
        </p:nvPicPr>
        <p:blipFill rotWithShape="1">
          <a:blip r:embed="rId3">
            <a:alphaModFix/>
          </a:blip>
          <a:srcRect b="30109" l="8801" r="8867" t="0"/>
          <a:stretch/>
        </p:blipFill>
        <p:spPr>
          <a:xfrm>
            <a:off x="916550" y="1204800"/>
            <a:ext cx="2043101" cy="245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4"/>
          <p:cNvPicPr preferRelativeResize="0"/>
          <p:nvPr/>
        </p:nvPicPr>
        <p:blipFill rotWithShape="1">
          <a:blip r:embed="rId4">
            <a:alphaModFix/>
          </a:blip>
          <a:srcRect b="20070" l="0" r="6279" t="0"/>
          <a:stretch/>
        </p:blipFill>
        <p:spPr>
          <a:xfrm>
            <a:off x="3374450" y="1204800"/>
            <a:ext cx="2043099" cy="2455823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 txBox="1"/>
          <p:nvPr>
            <p:ph idx="1" type="subTitle"/>
          </p:nvPr>
        </p:nvSpPr>
        <p:spPr>
          <a:xfrm>
            <a:off x="3611950" y="4076050"/>
            <a:ext cx="15681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Times New Roman"/>
                <a:ea typeface="Times New Roman"/>
                <a:cs typeface="Times New Roman"/>
                <a:sym typeface="Times New Roman"/>
              </a:rPr>
              <a:t>Kamalakannan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Times New Roman"/>
                <a:ea typeface="Times New Roman"/>
                <a:cs typeface="Times New Roman"/>
                <a:sym typeface="Times New Roman"/>
              </a:rPr>
              <a:t>Thayanidhi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14"/>
          <p:cNvSpPr txBox="1"/>
          <p:nvPr>
            <p:ph idx="1" type="subTitle"/>
          </p:nvPr>
        </p:nvSpPr>
        <p:spPr>
          <a:xfrm>
            <a:off x="5917975" y="4106250"/>
            <a:ext cx="15681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Times New Roman"/>
                <a:ea typeface="Times New Roman"/>
                <a:cs typeface="Times New Roman"/>
                <a:sym typeface="Times New Roman"/>
              </a:rPr>
              <a:t>Marijose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Times New Roman"/>
                <a:ea typeface="Times New Roman"/>
                <a:cs typeface="Times New Roman"/>
                <a:sym typeface="Times New Roman"/>
              </a:rPr>
              <a:t>Marcos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p14"/>
          <p:cNvSpPr txBox="1"/>
          <p:nvPr/>
        </p:nvSpPr>
        <p:spPr>
          <a:xfrm>
            <a:off x="3374450" y="235275"/>
            <a:ext cx="4367700" cy="554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6" name="Google Shape;146;p14"/>
          <p:cNvPicPr preferRelativeResize="0"/>
          <p:nvPr/>
        </p:nvPicPr>
        <p:blipFill rotWithShape="1">
          <a:blip r:embed="rId5">
            <a:alphaModFix/>
          </a:blip>
          <a:srcRect b="0" l="6902" r="6920" t="0"/>
          <a:stretch/>
        </p:blipFill>
        <p:spPr>
          <a:xfrm>
            <a:off x="5680475" y="1219900"/>
            <a:ext cx="2043100" cy="245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 Definition/ Action</a:t>
            </a:r>
            <a:endParaRPr/>
          </a:p>
        </p:txBody>
      </p:sp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944325" y="1307850"/>
            <a:ext cx="7755300" cy="3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latin typeface="Times New Roman"/>
                <a:ea typeface="Times New Roman"/>
                <a:cs typeface="Times New Roman"/>
                <a:sym typeface="Times New Roman"/>
              </a:rPr>
              <a:t>Problem: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The default rate on credit loans across banks has been at an all-time high.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The increase of default rate is causing financial/lending institutions to lose money.</a:t>
            </a:r>
            <a:endParaRPr sz="14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latin typeface="Times New Roman"/>
                <a:ea typeface="Times New Roman"/>
                <a:cs typeface="Times New Roman"/>
                <a:sym typeface="Times New Roman"/>
              </a:rPr>
              <a:t>Therefore:</a:t>
            </a:r>
            <a:endParaRPr b="1"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Banks should know which clients are highly likely to default on next month’s loan payment based on certain characteristics and behavior.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This can be achieved through the implementation of a robust prediction model using Machine Learning Algorithms.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Data Exploration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600" y="1371300"/>
            <a:ext cx="2762825" cy="175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3675" y="1371300"/>
            <a:ext cx="2633775" cy="179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2700" y="1371300"/>
            <a:ext cx="2762826" cy="179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2700" y="3248850"/>
            <a:ext cx="2762825" cy="175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3675" y="3248850"/>
            <a:ext cx="2633775" cy="175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5600" y="3248850"/>
            <a:ext cx="2762825" cy="1752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6"/>
          <p:cNvSpPr txBox="1"/>
          <p:nvPr/>
        </p:nvSpPr>
        <p:spPr>
          <a:xfrm>
            <a:off x="6306000" y="524700"/>
            <a:ext cx="28380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Defaulters</a:t>
            </a:r>
            <a:endParaRPr b="1" i="1" sz="15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 Limit Balance: $166,700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 Age: 35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Data Pre-Processing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17"/>
          <p:cNvSpPr txBox="1"/>
          <p:nvPr>
            <p:ph idx="1" type="body"/>
          </p:nvPr>
        </p:nvSpPr>
        <p:spPr>
          <a:xfrm>
            <a:off x="766800" y="1436575"/>
            <a:ext cx="7795500" cy="3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s" sz="1600">
                <a:latin typeface="Times New Roman"/>
                <a:ea typeface="Times New Roman"/>
                <a:cs typeface="Times New Roman"/>
                <a:sym typeface="Times New Roman"/>
              </a:rPr>
              <a:t>Renaming categorical variables for category reduction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s" sz="1600">
                <a:latin typeface="Times New Roman"/>
                <a:ea typeface="Times New Roman"/>
                <a:cs typeface="Times New Roman"/>
                <a:sym typeface="Times New Roman"/>
              </a:rPr>
              <a:t>Drop variables with high missing percentage &gt;30%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s" sz="1600">
                <a:latin typeface="Times New Roman"/>
                <a:ea typeface="Times New Roman"/>
                <a:cs typeface="Times New Roman"/>
                <a:sym typeface="Times New Roman"/>
              </a:rPr>
              <a:t>Filling NA’s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s" sz="1600">
                <a:latin typeface="Times New Roman"/>
                <a:ea typeface="Times New Roman"/>
                <a:cs typeface="Times New Roman"/>
                <a:sym typeface="Times New Roman"/>
              </a:rPr>
              <a:t>Encode categorical variables as int. for model prediction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s" sz="1600">
                <a:latin typeface="Times New Roman"/>
                <a:ea typeface="Times New Roman"/>
                <a:cs typeface="Times New Roman"/>
                <a:sym typeface="Times New Roman"/>
              </a:rPr>
              <a:t>Discretization</a:t>
            </a:r>
            <a:r>
              <a:rPr lang="es" sz="1600">
                <a:latin typeface="Times New Roman"/>
                <a:ea typeface="Times New Roman"/>
                <a:cs typeface="Times New Roman"/>
                <a:sym typeface="Times New Roman"/>
              </a:rPr>
              <a:t> of numeric variables for creation of bins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s" sz="1600">
                <a:latin typeface="Times New Roman"/>
                <a:ea typeface="Times New Roman"/>
                <a:cs typeface="Times New Roman"/>
                <a:sym typeface="Times New Roman"/>
              </a:rPr>
              <a:t>Data normalization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s" sz="1600">
                <a:latin typeface="Times New Roman"/>
                <a:ea typeface="Times New Roman"/>
                <a:cs typeface="Times New Roman"/>
                <a:sym typeface="Times New Roman"/>
              </a:rPr>
              <a:t>Dropping duplicates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Feature Engineering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6" name="Google Shape;176;p18"/>
          <p:cNvSpPr txBox="1"/>
          <p:nvPr>
            <p:ph idx="1" type="body"/>
          </p:nvPr>
        </p:nvSpPr>
        <p:spPr>
          <a:xfrm>
            <a:off x="1168125" y="1092375"/>
            <a:ext cx="7038900" cy="37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Pearson Coefficient was used to identify few important variables in order to build new variables based on them.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The new </a:t>
            </a: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variables</a:t>
            </a: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created</a:t>
            </a: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 were,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otal Payment Per Customer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Total Bill Per Customer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Maximum and, Minimum  of Pay &amp; Bill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Average Payment Per Customer 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Average Bill Amount Per Customer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Average Month Delay in Payment by customer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Maximum and  Minimum Month Delay in Payment by customer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Maximum Bill value based on limit balance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Average Bill value based on limit balance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○"/>
            </a:pPr>
            <a:r>
              <a:rPr lang="es" sz="1400">
                <a:latin typeface="Times New Roman"/>
                <a:ea typeface="Times New Roman"/>
                <a:cs typeface="Times New Roman"/>
                <a:sym typeface="Times New Roman"/>
              </a:rPr>
              <a:t>Average Payment in %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Feature Selection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19"/>
          <p:cNvSpPr txBox="1"/>
          <p:nvPr>
            <p:ph idx="1" type="body"/>
          </p:nvPr>
        </p:nvSpPr>
        <p:spPr>
          <a:xfrm>
            <a:off x="1297500" y="1116150"/>
            <a:ext cx="7038900" cy="3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Fisher’s score is used as a measure to </a:t>
            </a: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select</a:t>
            </a: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 the important variables. 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Here we can see that after Top 100 variables there is very little improvement in the AUC Score of the Test Data.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3" name="Google Shape;18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275" y="2218400"/>
            <a:ext cx="3776999" cy="23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Feature Selection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20"/>
          <p:cNvSpPr txBox="1"/>
          <p:nvPr>
            <p:ph idx="1" type="body"/>
          </p:nvPr>
        </p:nvSpPr>
        <p:spPr>
          <a:xfrm>
            <a:off x="1297500" y="1116150"/>
            <a:ext cx="7038900" cy="3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5 different models were run for the top 200,100 and 50 variables individually and it is  found that the top 100 variables had higher average AUC. 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0" name="Google Shape;1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2373" y="2199525"/>
            <a:ext cx="5475250" cy="206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1384250" y="517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Model Selection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21"/>
          <p:cNvSpPr txBox="1"/>
          <p:nvPr>
            <p:ph idx="1" type="body"/>
          </p:nvPr>
        </p:nvSpPr>
        <p:spPr>
          <a:xfrm>
            <a:off x="1297500" y="15433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Top 3 performing models using the top 100 variables are selected for further steps. 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Times New Roman"/>
              <a:buChar char="●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The Models are: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○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○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Random Forests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○"/>
            </a:pPr>
            <a:r>
              <a:rPr lang="es" sz="1500">
                <a:latin typeface="Times New Roman"/>
                <a:ea typeface="Times New Roman"/>
                <a:cs typeface="Times New Roman"/>
                <a:sym typeface="Times New Roman"/>
              </a:rPr>
              <a:t>Gradient Boosting 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2275" y="2069375"/>
            <a:ext cx="3112550" cy="22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